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302" r:id="rId4"/>
    <p:sldId id="275" r:id="rId5"/>
    <p:sldId id="304" r:id="rId6"/>
    <p:sldId id="262" r:id="rId7"/>
    <p:sldId id="303" r:id="rId8"/>
    <p:sldId id="259" r:id="rId9"/>
    <p:sldId id="263" r:id="rId10"/>
    <p:sldId id="314" r:id="rId11"/>
    <p:sldId id="315" r:id="rId12"/>
    <p:sldId id="317" r:id="rId13"/>
    <p:sldId id="310" r:id="rId14"/>
    <p:sldId id="318" r:id="rId15"/>
    <p:sldId id="311" r:id="rId16"/>
    <p:sldId id="301" r:id="rId17"/>
    <p:sldId id="309" r:id="rId18"/>
    <p:sldId id="312" r:id="rId19"/>
    <p:sldId id="271" r:id="rId20"/>
    <p:sldId id="274" r:id="rId21"/>
    <p:sldId id="308" r:id="rId22"/>
    <p:sldId id="267" r:id="rId23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5"/>
      <p:bold r:id="rId26"/>
      <p:italic r:id="rId27"/>
      <p:boldItalic r:id="rId28"/>
    </p:embeddedFont>
    <p:embeddedFont>
      <p:font typeface="Exo 2" panose="02010600030101010101" charset="0"/>
      <p:regular r:id="rId29"/>
      <p:bold r:id="rId30"/>
      <p:italic r:id="rId31"/>
      <p:boldItalic r:id="rId32"/>
    </p:embeddedFont>
    <p:embeddedFont>
      <p:font typeface="Fira Sans Extra Condensed Medium" panose="020B0603050000020004" pitchFamily="34" charset="0"/>
      <p:regular r:id="rId33"/>
    </p:embeddedFont>
    <p:embeddedFont>
      <p:font typeface="Nunito Light" pitchFamily="2" charset="0"/>
      <p:regular r:id="rId34"/>
      <p: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07292-059B-4B46-B15F-0D016AA5E2AD}">
  <a:tblStyle styleId="{04007292-059B-4B46-B15F-0D016AA5E2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21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59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76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5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72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062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7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20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372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6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baafe93df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baafe93df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22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4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At the third part of the presentation, let me show some main features which are implemented in our web search engine project.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aeroadmin.com/articles/en/author/warren-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53EBB7-4CB4-48BE-AEE7-9EDC59008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17705"/>
              </p:ext>
            </p:extLst>
          </p:nvPr>
        </p:nvGraphicFramePr>
        <p:xfrm>
          <a:off x="5583382" y="3362199"/>
          <a:ext cx="3865418" cy="1308100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1374487">
                  <a:extLst>
                    <a:ext uri="{9D8B030D-6E8A-4147-A177-3AD203B41FA5}">
                      <a16:colId xmlns:a16="http://schemas.microsoft.com/office/drawing/2014/main" val="2434548171"/>
                    </a:ext>
                  </a:extLst>
                </a:gridCol>
                <a:gridCol w="2490931">
                  <a:extLst>
                    <a:ext uri="{9D8B030D-6E8A-4147-A177-3AD203B41FA5}">
                      <a16:colId xmlns:a16="http://schemas.microsoft.com/office/drawing/2014/main" val="205149168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Instructor: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Dr. Mahdi Firoozjaei</a:t>
                      </a:r>
                      <a:endParaRPr lang="en-US" sz="1400" b="0" i="0" u="none" strike="noStrike" noProof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8516"/>
                  </a:ext>
                </a:extLst>
              </a:tr>
              <a:tr h="327025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Team Members: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Yuchen Shen (110073008)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292220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Jitong Yang (110030800)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118902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Yicheng Lu (105035846)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51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386F622-87EE-4305-8BD2-628F5B1F8E87}"/>
              </a:ext>
            </a:extLst>
          </p:cNvPr>
          <p:cNvSpPr txBox="1"/>
          <p:nvPr/>
        </p:nvSpPr>
        <p:spPr>
          <a:xfrm>
            <a:off x="2678362" y="1836153"/>
            <a:ext cx="6292515" cy="11536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800" b="1" dirty="0">
                <a:solidFill>
                  <a:srgbClr val="434343"/>
                </a:solidFill>
                <a:latin typeface="Exo 2"/>
                <a:sym typeface="Exo 2"/>
              </a:rPr>
              <a:t>Web Search Engine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rgbClr val="434343"/>
                </a:solidFill>
                <a:latin typeface="Exo 2"/>
              </a:rPr>
              <a:t>COMP8547 – Advanced Computing Concepts Final Project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5455045" y="145473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Crawler</a:t>
            </a:r>
            <a:br>
              <a:rPr lang="en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F73F98-F193-4166-901E-7DAAA0F9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02" y="1091673"/>
            <a:ext cx="6812596" cy="39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8;p40">
            <a:extLst>
              <a:ext uri="{FF2B5EF4-FFF2-40B4-BE49-F238E27FC236}">
                <a16:creationId xmlns:a16="http://schemas.microsoft.com/office/drawing/2014/main" id="{A99ED49F-1D7C-4F6E-BD58-393AFC12E209}"/>
              </a:ext>
            </a:extLst>
          </p:cNvPr>
          <p:cNvSpPr txBox="1">
            <a:spLocks/>
          </p:cNvSpPr>
          <p:nvPr/>
        </p:nvSpPr>
        <p:spPr>
          <a:xfrm>
            <a:off x="5455045" y="145473"/>
            <a:ext cx="340493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4F616-2261-4631-B96F-213CD0D2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02" y="1091673"/>
            <a:ext cx="7091795" cy="38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17F6BCBC-7914-47B0-9D2B-ED915E75EF7E}"/>
              </a:ext>
            </a:extLst>
          </p:cNvPr>
          <p:cNvSpPr txBox="1">
            <a:spLocks/>
          </p:cNvSpPr>
          <p:nvPr/>
        </p:nvSpPr>
        <p:spPr>
          <a:xfrm>
            <a:off x="5455045" y="145473"/>
            <a:ext cx="340493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23DE9F-66CB-46D0-BBAD-628F9F08A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8"/>
          <a:stretch/>
        </p:blipFill>
        <p:spPr>
          <a:xfrm>
            <a:off x="877413" y="1096870"/>
            <a:ext cx="2541627" cy="3735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634E13-7E77-4911-9FC2-23176E213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8"/>
          <a:stretch/>
        </p:blipFill>
        <p:spPr>
          <a:xfrm>
            <a:off x="3515019" y="1091673"/>
            <a:ext cx="2636399" cy="3735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0734C7-FD79-4D7A-A535-E257D7C39F2A}"/>
              </a:ext>
            </a:extLst>
          </p:cNvPr>
          <p:cNvSpPr txBox="1"/>
          <p:nvPr/>
        </p:nvSpPr>
        <p:spPr>
          <a:xfrm>
            <a:off x="6475874" y="1468581"/>
            <a:ext cx="2059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Crawled webpages and corresponding text files transferred from the html files</a:t>
            </a:r>
          </a:p>
        </p:txBody>
      </p:sp>
    </p:spTree>
    <p:extLst>
      <p:ext uri="{BB962C8B-B14F-4D97-AF65-F5344CB8AC3E}">
        <p14:creationId xmlns:p14="http://schemas.microsoft.com/office/powerpoint/2010/main" val="270147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5086653" y="1705745"/>
            <a:ext cx="3484013" cy="1870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Users can search keywords after searching URLs. 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Word segmentation</a:t>
            </a:r>
            <a:endParaRPr lang="en-US" sz="17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Unpack the string. Break it down into characters. So we can do a keyword search.</a:t>
            </a:r>
            <a:endParaRPr lang="en" sz="17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Google Shape;248;p40">
            <a:extLst>
              <a:ext uri="{FF2B5EF4-FFF2-40B4-BE49-F238E27FC236}">
                <a16:creationId xmlns:a16="http://schemas.microsoft.com/office/drawing/2014/main" id="{CCC23885-4F3A-4E49-9328-1CCCF61FC9F7}"/>
              </a:ext>
            </a:extLst>
          </p:cNvPr>
          <p:cNvSpPr txBox="1">
            <a:spLocks/>
          </p:cNvSpPr>
          <p:nvPr/>
        </p:nvSpPr>
        <p:spPr>
          <a:xfrm>
            <a:off x="4572000" y="336928"/>
            <a:ext cx="409187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 dirty="0"/>
              <a:t>Search Keywords</a:t>
            </a:r>
            <a:br>
              <a:rPr lang="en" dirty="0"/>
            </a:br>
            <a:r>
              <a:rPr lang="en" dirty="0"/>
              <a:t>                     </a:t>
            </a: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Yuchen Shen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F8D732-4E27-4B92-A069-3EB11FE9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6" y="391795"/>
            <a:ext cx="4587317" cy="1126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67AC24-4A2F-483C-A524-B495C72F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8" y="1600523"/>
            <a:ext cx="4587316" cy="32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5133657" y="1604177"/>
            <a:ext cx="3686168" cy="2073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Ternary Search Trie(TST) </a:t>
            </a: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Store the keyword and the number of matching keyword 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Here we make TST as a class, whose attribute is a character, three nodes and the value associated with string.</a:t>
            </a:r>
          </a:p>
        </p:txBody>
      </p:sp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F93567BC-3A1C-40C1-80D7-E8D25DD36C46}"/>
              </a:ext>
            </a:extLst>
          </p:cNvPr>
          <p:cNvSpPr txBox="1">
            <a:spLocks/>
          </p:cNvSpPr>
          <p:nvPr/>
        </p:nvSpPr>
        <p:spPr>
          <a:xfrm>
            <a:off x="4572000" y="336928"/>
            <a:ext cx="409187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 dirty="0"/>
              <a:t>Search Keywords</a:t>
            </a:r>
            <a:br>
              <a:rPr lang="en" dirty="0"/>
            </a:br>
            <a:r>
              <a:rPr lang="en" dirty="0"/>
              <a:t>                     </a:t>
            </a: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Yuchen Shen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E00E82-93BE-4D3C-9EC0-143B607F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07" y="544242"/>
            <a:ext cx="3989322" cy="13392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9D1746-9F37-48C3-8C60-BAA1E6EF5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7" y="1982257"/>
            <a:ext cx="3989322" cy="26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8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5130103" y="1752847"/>
            <a:ext cx="3145841" cy="1752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Word Frequency and inverted index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Store the destination URL and how many times the keyword shows in that URL 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947D9959-E92A-4F06-9FCB-FD84CB00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8056" y="263638"/>
            <a:ext cx="3955713" cy="1802826"/>
          </a:xfrm>
          <a:prstGeom prst="rect">
            <a:avLst/>
          </a:prstGeom>
        </p:spPr>
      </p:pic>
      <p:sp>
        <p:nvSpPr>
          <p:cNvPr id="8" name="Google Shape;248;p40">
            <a:extLst>
              <a:ext uri="{FF2B5EF4-FFF2-40B4-BE49-F238E27FC236}">
                <a16:creationId xmlns:a16="http://schemas.microsoft.com/office/drawing/2014/main" id="{1054FAD6-46B3-4834-B2F7-A8E1F10378D5}"/>
              </a:ext>
            </a:extLst>
          </p:cNvPr>
          <p:cNvSpPr txBox="1">
            <a:spLocks/>
          </p:cNvSpPr>
          <p:nvPr/>
        </p:nvSpPr>
        <p:spPr>
          <a:xfrm>
            <a:off x="4572000" y="336928"/>
            <a:ext cx="4091872" cy="136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 dirty="0"/>
              <a:t>Search Keywords</a:t>
            </a:r>
            <a:br>
              <a:rPr lang="en" dirty="0"/>
            </a:br>
            <a:r>
              <a:rPr lang="en" dirty="0"/>
              <a:t>                     </a:t>
            </a: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Yuchen Shen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C377A2-6AE3-443B-8DC5-10FB58F4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56" y="2149593"/>
            <a:ext cx="3955713" cy="26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4378035" y="417365"/>
            <a:ext cx="38278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Yicheng Lu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322229" y="1544024"/>
            <a:ext cx="5883700" cy="329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Comparing the user's input word X with existing word Y from source files.</a:t>
            </a:r>
            <a:endParaRPr lang="zh-CN" altLang="en-US" sz="17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just">
              <a:buFont typeface="Wingdings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Correct spelling: 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There are at least one word Y in the source file which satisfy Y = X.</a:t>
            </a:r>
          </a:p>
          <a:p>
            <a:pPr algn="just">
              <a:buFont typeface="Wingdings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Incorrect spelling: 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Cannot find Y which satisfies Y = X.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Constructing a vocabulary based on all existing .txt files.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Calculating edit distance between X and all words in Vocabulary by substitution, insertion, and deletion.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Sorting words in  vocabulary according to edit distance, and selecting top 10 words.</a:t>
            </a:r>
          </a:p>
        </p:txBody>
      </p:sp>
    </p:spTree>
    <p:extLst>
      <p:ext uri="{BB962C8B-B14F-4D97-AF65-F5344CB8AC3E}">
        <p14:creationId xmlns:p14="http://schemas.microsoft.com/office/powerpoint/2010/main" val="140729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Yicheng Lu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6C36B-6702-41BB-A81B-5C3C3F4B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0230" y="1680809"/>
            <a:ext cx="2849131" cy="1844558"/>
          </a:xfrm>
        </p:spPr>
        <p:txBody>
          <a:bodyPr/>
          <a:lstStyle/>
          <a:p>
            <a:pPr algn="l">
              <a:buFont typeface="Wingdings"/>
              <a:buChar char="Ø"/>
            </a:pPr>
            <a:r>
              <a:rPr lang="en-US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Constructing Vocabulary</a:t>
            </a:r>
          </a:p>
          <a:p>
            <a:pPr lvl="1" algn="l"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Read all text files into a StringBuilder</a:t>
            </a:r>
          </a:p>
          <a:p>
            <a:pPr lvl="1" algn="l"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Tokenize string using </a:t>
            </a:r>
            <a:r>
              <a:rPr lang="en-US" sz="1700" dirty="0" err="1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StringTokenizer</a:t>
            </a:r>
            <a:r>
              <a:rPr lang="en-US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() by all numbers, punctuation and other symbols.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11421A6-3BE2-4CED-9FDE-D2CFD137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9" y="1682212"/>
            <a:ext cx="5317957" cy="3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Yicheng Lu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E83F380-D5F7-4DAC-A24C-FC48861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1" y="494935"/>
            <a:ext cx="4048626" cy="428597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99243C-EB3A-46E0-90B4-AA5E8F9A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42" y="2750465"/>
            <a:ext cx="4277226" cy="20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3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041640" y="1840333"/>
            <a:ext cx="1550132" cy="1018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Demo</a:t>
            </a:r>
            <a:endParaRPr lang="zh-CN" altLang="en-US"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903277" y="981071"/>
            <a:ext cx="2076931" cy="9770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251289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296068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lang="zh-CN" altLang="en-US"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91621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674171" y="2265986"/>
            <a:ext cx="0" cy="287918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B64E6229-4F17-4CA8-877A-61F3026C8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95044"/>
              </p:ext>
            </p:extLst>
          </p:nvPr>
        </p:nvGraphicFramePr>
        <p:xfrm>
          <a:off x="465364" y="449035"/>
          <a:ext cx="2836709" cy="2588085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2008414">
                  <a:extLst>
                    <a:ext uri="{9D8B030D-6E8A-4147-A177-3AD203B41FA5}">
                      <a16:colId xmlns:a16="http://schemas.microsoft.com/office/drawing/2014/main" val="4039077926"/>
                    </a:ext>
                  </a:extLst>
                </a:gridCol>
                <a:gridCol w="828295">
                  <a:extLst>
                    <a:ext uri="{9D8B030D-6E8A-4147-A177-3AD203B41FA5}">
                      <a16:colId xmlns:a16="http://schemas.microsoft.com/office/drawing/2014/main" val="187337498"/>
                    </a:ext>
                  </a:extLst>
                </a:gridCol>
              </a:tblGrid>
              <a:tr h="862695">
                <a:tc>
                  <a:txBody>
                    <a:bodyPr/>
                    <a:lstStyle/>
                    <a:p>
                      <a:pPr algn="r"/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Introduction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544130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Structure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942835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marR="0"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zh-CN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Concepts &amp; Practice</a:t>
                      </a:r>
                      <a:endParaRPr lang="en-US" sz="17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40400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55E1318C-7F4F-49D5-9A89-818FFECD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92953"/>
              </p:ext>
            </p:extLst>
          </p:nvPr>
        </p:nvGraphicFramePr>
        <p:xfrm>
          <a:off x="5669076" y="1122589"/>
          <a:ext cx="3214711" cy="2588085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2993980269"/>
                    </a:ext>
                  </a:extLst>
                </a:gridCol>
                <a:gridCol w="2267654">
                  <a:extLst>
                    <a:ext uri="{9D8B030D-6E8A-4147-A177-3AD203B41FA5}">
                      <a16:colId xmlns:a16="http://schemas.microsoft.com/office/drawing/2014/main" val="1222426589"/>
                    </a:ext>
                  </a:extLst>
                </a:gridCol>
              </a:tblGrid>
              <a:tr h="862695">
                <a:tc>
                  <a:txBody>
                    <a:bodyPr/>
                    <a:lstStyle/>
                    <a:p>
                      <a:pPr algn="l"/>
                      <a:endParaRPr lang="en-US" sz="36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7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696879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algn="l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</a:t>
                      </a:r>
                      <a:r>
                        <a:rPr lang="en-US" altLang="zh-CN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4</a:t>
                      </a:r>
                      <a:endParaRPr lang="en-US" sz="36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Demo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658818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algn="l"/>
                      <a:r>
                        <a:rPr lang="en-US" sz="36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</a:rPr>
                        <a:t>05</a:t>
                      </a:r>
                      <a:endParaRPr lang="en-US" sz="3600" b="1" i="0" u="none" strike="noStrike" cap="none" dirty="0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Conclusion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109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1802779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Conclusion</a:t>
            </a:r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490954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24879-C248-4DBB-83F2-ECA8DA7BD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93312" y="766646"/>
            <a:ext cx="2156665" cy="717688"/>
          </a:xfrm>
        </p:spPr>
        <p:txBody>
          <a:bodyPr/>
          <a:lstStyle/>
          <a:p>
            <a:r>
              <a:rPr lang="zh-CN" altLang="en-US" sz="2800" dirty="0"/>
              <a:t>Conclusion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9D25D79-4008-43E2-9AF6-0898D659D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871" y="1547108"/>
            <a:ext cx="4608147" cy="29140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 this project, Web Crawl, convert HTML to TXT, TXT document preprocessing, Word frequency, Inverted Index and Spell Checker are used. At the same time, we use </a:t>
            </a:r>
            <a:r>
              <a:rPr lang="en-CA" altLang="zh-CN" sz="1700" dirty="0" err="1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hashTable</a:t>
            </a: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Queue, TST and other data structures as support.</a:t>
            </a:r>
          </a:p>
          <a:p>
            <a:pPr marL="152400" indent="0"/>
            <a:endParaRPr lang="en-CA" altLang="zh-CN" sz="1700" dirty="0">
              <a:solidFill>
                <a:schemeClr val="dk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search engine, is according to the user needs and a certain algorithm, using a specific strategy to retrieve information from the Internet feedback to the user of a search technology. </a:t>
            </a:r>
          </a:p>
        </p:txBody>
      </p:sp>
    </p:spTree>
    <p:extLst>
      <p:ext uri="{BB962C8B-B14F-4D97-AF65-F5344CB8AC3E}">
        <p14:creationId xmlns:p14="http://schemas.microsoft.com/office/powerpoint/2010/main" val="95002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5010464" y="1665874"/>
            <a:ext cx="2999937" cy="1091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618" name="Google Shape;618;p54"/>
          <p:cNvCxnSpPr>
            <a:cxnSpLocks/>
          </p:cNvCxnSpPr>
          <p:nvPr/>
        </p:nvCxnSpPr>
        <p:spPr>
          <a:xfrm>
            <a:off x="7015900" y="-35700"/>
            <a:ext cx="0" cy="278582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6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45E5C-00D4-44DA-8996-06E30D238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550" y="900944"/>
            <a:ext cx="4594810" cy="539902"/>
          </a:xfrm>
        </p:spPr>
        <p:txBody>
          <a:bodyPr/>
          <a:lstStyle/>
          <a:p>
            <a:r>
              <a:rPr lang="en-US" dirty="0"/>
              <a:t>What is web search engine?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10E3B4F-3E1C-4E40-B64C-F7E8A0D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6" y="1012578"/>
            <a:ext cx="3489754" cy="280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D41A-8315-47B6-8CD2-C740073E9FB7}"/>
              </a:ext>
            </a:extLst>
          </p:cNvPr>
          <p:cNvSpPr txBox="1"/>
          <p:nvPr/>
        </p:nvSpPr>
        <p:spPr>
          <a:xfrm>
            <a:off x="660796" y="3820419"/>
            <a:ext cx="34897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Figure1: Various Web Search Engine. </a:t>
            </a:r>
          </a:p>
          <a:p>
            <a:pPr algn="ctr"/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From: </a:t>
            </a:r>
            <a:r>
              <a:rPr lang="en-US" sz="9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ARTICLES ABOUT IT &amp; REMOTE DESKTOP SOFTWARE, 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by 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  <a:hlinkClick r:id="rId4"/>
              </a:rPr>
              <a:t>Warren R.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2020, Retrieved from https://aeroadmin.com/articles/en/2020/how-search-engines-work/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6E1D0-E797-4D1E-AC22-92FF8DF5BEC9}"/>
              </a:ext>
            </a:extLst>
          </p:cNvPr>
          <p:cNvSpPr txBox="1"/>
          <p:nvPr/>
        </p:nvSpPr>
        <p:spPr>
          <a:xfrm>
            <a:off x="4572000" y="1697652"/>
            <a:ext cx="44394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 retrieval technology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Retrieve information from the Internet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Feed information back to users</a:t>
            </a:r>
          </a:p>
          <a:p>
            <a:pPr lvl="8"/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8A0E2-FB4C-C44F-99C0-B13D28D34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818536"/>
            <a:ext cx="3521214" cy="550399"/>
          </a:xfrm>
        </p:spPr>
        <p:txBody>
          <a:bodyPr/>
          <a:lstStyle/>
          <a:p>
            <a:r>
              <a:rPr kumimoji="1" lang="en-CA" altLang="zh-CN" dirty="0"/>
              <a:t>Core Modules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2EFEB5-5B1D-5249-BE22-21A8718E0938}"/>
              </a:ext>
            </a:extLst>
          </p:cNvPr>
          <p:cNvSpPr txBox="1"/>
          <p:nvPr/>
        </p:nvSpPr>
        <p:spPr>
          <a:xfrm>
            <a:off x="5099709" y="1476848"/>
            <a:ext cx="320352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Crawler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Document knowledge base server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Sorting</a:t>
            </a:r>
            <a:endParaRPr lang="en-US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Link</a:t>
            </a:r>
            <a:r>
              <a:rPr kumimoji="1" lang="zh-CN" alt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kumimoji="1" lang="en-US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Webpage de-duplication</a:t>
            </a:r>
            <a:endParaRPr lang="en-US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Webpage anti-spam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Query analysis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Page description/summary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26" name="Picture 2" descr="How to Pick the Right Search Engine">
            <a:extLst>
              <a:ext uri="{FF2B5EF4-FFF2-40B4-BE49-F238E27FC236}">
                <a16:creationId xmlns:a16="http://schemas.microsoft.com/office/drawing/2014/main" id="{83CF825B-5048-084F-883F-3CD6BFE52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3" y="970935"/>
            <a:ext cx="3668887" cy="27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F86F535-59D7-8044-BCB7-E58AC93456D8}"/>
              </a:ext>
            </a:extLst>
          </p:cNvPr>
          <p:cNvSpPr txBox="1"/>
          <p:nvPr/>
        </p:nvSpPr>
        <p:spPr>
          <a:xfrm>
            <a:off x="903113" y="3683656"/>
            <a:ext cx="3668887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Figure </a:t>
            </a:r>
            <a:r>
              <a:rPr lang="en-US" altLang="zh-CN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2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r>
              <a:rPr lang="zh-CN" alt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Search Engine. From: </a:t>
            </a:r>
            <a:r>
              <a:rPr lang="en-CA" altLang="zh-CN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Which Search Engine Should I Use?</a:t>
            </a:r>
          </a:p>
          <a:p>
            <a:pPr algn="ctr"/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by Fisher, 202</a:t>
            </a:r>
            <a:r>
              <a:rPr lang="en-US" altLang="zh-CN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Retrieved from https://www.lifewire.com/which-search-engine-should-i-use-3482052</a:t>
            </a:r>
          </a:p>
        </p:txBody>
      </p:sp>
    </p:spTree>
    <p:extLst>
      <p:ext uri="{BB962C8B-B14F-4D97-AF65-F5344CB8AC3E}">
        <p14:creationId xmlns:p14="http://schemas.microsoft.com/office/powerpoint/2010/main" val="157586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5499143" y="3043889"/>
            <a:ext cx="2493322" cy="974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6082685" y="2119743"/>
            <a:ext cx="1950601" cy="1032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>
            <a:cxnSpLocks/>
          </p:cNvCxnSpPr>
          <p:nvPr/>
        </p:nvCxnSpPr>
        <p:spPr>
          <a:xfrm>
            <a:off x="6608618" y="4028400"/>
            <a:ext cx="2535407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6063997" y="725065"/>
            <a:ext cx="2672862" cy="94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/>
              <a:t>Flow Chart</a:t>
            </a:r>
            <a:endParaRPr lang="en-US" dirty="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2BE4C36-FBDD-4826-ACED-62D1BF0F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64" y="269587"/>
            <a:ext cx="4474028" cy="4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8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895292" y="3044844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Concepts &amp; Practice</a:t>
            </a:r>
            <a:endParaRPr lang="en-US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894486" y="1956457"/>
            <a:ext cx="1885286" cy="1089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439;p48">
            <a:extLst>
              <a:ext uri="{FF2B5EF4-FFF2-40B4-BE49-F238E27FC236}">
                <a16:creationId xmlns:a16="http://schemas.microsoft.com/office/drawing/2014/main" id="{07052181-61A7-43FF-B828-CF16B21998B2}"/>
              </a:ext>
            </a:extLst>
          </p:cNvPr>
          <p:cNvCxnSpPr/>
          <p:nvPr/>
        </p:nvCxnSpPr>
        <p:spPr>
          <a:xfrm>
            <a:off x="0" y="1954179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4211053" y="367663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Crawler</a:t>
            </a:r>
            <a:br>
              <a:rPr lang="en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3311408" y="1606116"/>
            <a:ext cx="5204226" cy="308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Font typeface="Wingdings"/>
              <a:buChar char="Ø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Jsoup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Parsing HTML from a URL, file or string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Using DOM or CSS selectors to find and retrieve data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Operating HTML elements, attributes, and text</a:t>
            </a:r>
            <a:endParaRPr lang="en" sz="1700" dirty="0">
              <a:solidFill>
                <a:schemeClr val="dk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lvl="1" algn="l">
              <a:buFont typeface="Wingdings"/>
              <a:buChar char="Ø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Regex (Regular Expression)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Match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Cut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Replace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Get</a:t>
            </a:r>
            <a:endParaRPr lang="en" sz="1700" dirty="0">
              <a:solidFill>
                <a:schemeClr val="dk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endParaRPr lang="en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592</Words>
  <Application>Microsoft Office PowerPoint</Application>
  <PresentationFormat>全屏显示(16:9)</PresentationFormat>
  <Paragraphs>95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Adobe Devanagari</vt:lpstr>
      <vt:lpstr>Fira Sans Extra Condensed Medium</vt:lpstr>
      <vt:lpstr>Arial</vt:lpstr>
      <vt:lpstr>Wingdings</vt:lpstr>
      <vt:lpstr>Roboto Condensed</vt:lpstr>
      <vt:lpstr>Nunito Light</vt:lpstr>
      <vt:lpstr>Exo 2</vt:lpstr>
      <vt:lpstr>Roboto Condensed Light</vt:lpstr>
      <vt:lpstr>Tech Newsletter XL by Slidesgo</vt:lpstr>
      <vt:lpstr>PowerPoint 演示文稿</vt:lpstr>
      <vt:lpstr>Outline</vt:lpstr>
      <vt:lpstr>Introduction</vt:lpstr>
      <vt:lpstr>What is web search engine?</vt:lpstr>
      <vt:lpstr>Core Modules</vt:lpstr>
      <vt:lpstr>Structure</vt:lpstr>
      <vt:lpstr>Flow Chart</vt:lpstr>
      <vt:lpstr>Concepts &amp; Practice</vt:lpstr>
      <vt:lpstr>Crawler Author: Jitong Yang</vt:lpstr>
      <vt:lpstr>Crawler Author: Jitong Yang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Spell Checking Author: Yicheng Lu</vt:lpstr>
      <vt:lpstr>Spell Checking Author: Yicheng Lu</vt:lpstr>
      <vt:lpstr>Spell Checking Author: Yicheng Lu</vt:lpstr>
      <vt:lpstr>Demo</vt:lpstr>
      <vt:lpstr>Conclusion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</dc:title>
  <dc:creator>Derek Lu</dc:creator>
  <cp:lastModifiedBy>Yicheng Lu</cp:lastModifiedBy>
  <cp:revision>12</cp:revision>
  <dcterms:modified xsi:type="dcterms:W3CDTF">2021-11-29T03:05:08Z</dcterms:modified>
</cp:coreProperties>
</file>